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7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1" r:id="rId24"/>
    <p:sldId id="407" r:id="rId25"/>
    <p:sldId id="408" r:id="rId26"/>
    <p:sldId id="409" r:id="rId27"/>
    <p:sldId id="410" r:id="rId28"/>
    <p:sldId id="411" r:id="rId29"/>
    <p:sldId id="301" r:id="rId30"/>
    <p:sldId id="302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266" r:id="rId40"/>
    <p:sldId id="324" r:id="rId41"/>
    <p:sldId id="323" r:id="rId42"/>
    <p:sldId id="325" r:id="rId43"/>
    <p:sldId id="349" r:id="rId44"/>
    <p:sldId id="328" r:id="rId45"/>
    <p:sldId id="412" r:id="rId46"/>
    <p:sldId id="326" r:id="rId47"/>
    <p:sldId id="350" r:id="rId48"/>
    <p:sldId id="327" r:id="rId49"/>
    <p:sldId id="329" r:id="rId50"/>
    <p:sldId id="352" r:id="rId51"/>
    <p:sldId id="413" r:id="rId52"/>
    <p:sldId id="353" r:id="rId53"/>
    <p:sldId id="354" r:id="rId54"/>
    <p:sldId id="351" r:id="rId55"/>
    <p:sldId id="414" r:id="rId56"/>
    <p:sldId id="332" r:id="rId57"/>
    <p:sldId id="452" r:id="rId58"/>
    <p:sldId id="455" r:id="rId59"/>
    <p:sldId id="453" r:id="rId60"/>
    <p:sldId id="333" r:id="rId61"/>
    <p:sldId id="334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421" r:id="rId70"/>
    <p:sldId id="343" r:id="rId71"/>
    <p:sldId id="346" r:id="rId72"/>
    <p:sldId id="347" r:id="rId73"/>
    <p:sldId id="348" r:id="rId74"/>
    <p:sldId id="344" r:id="rId75"/>
    <p:sldId id="345" r:id="rId76"/>
    <p:sldId id="281" r:id="rId77"/>
    <p:sldId id="417" r:id="rId78"/>
    <p:sldId id="418" r:id="rId79"/>
    <p:sldId id="422" r:id="rId80"/>
    <p:sldId id="420" r:id="rId81"/>
    <p:sldId id="283" r:id="rId82"/>
    <p:sldId id="454" r:id="rId83"/>
    <p:sldId id="355" r:id="rId84"/>
    <p:sldId id="356" r:id="rId85"/>
    <p:sldId id="285" r:id="rId86"/>
    <p:sldId id="424" r:id="rId87"/>
    <p:sldId id="357" r:id="rId88"/>
    <p:sldId id="365" r:id="rId89"/>
    <p:sldId id="367" r:id="rId90"/>
    <p:sldId id="368" r:id="rId91"/>
    <p:sldId id="287" r:id="rId92"/>
    <p:sldId id="426" r:id="rId93"/>
    <p:sldId id="427" r:id="rId94"/>
    <p:sldId id="363" r:id="rId95"/>
    <p:sldId id="425" r:id="rId96"/>
    <p:sldId id="428" r:id="rId97"/>
    <p:sldId id="429" r:id="rId98"/>
    <p:sldId id="430" r:id="rId99"/>
    <p:sldId id="431" r:id="rId100"/>
    <p:sldId id="432" r:id="rId101"/>
    <p:sldId id="433" r:id="rId102"/>
    <p:sldId id="434" r:id="rId103"/>
    <p:sldId id="435" r:id="rId104"/>
    <p:sldId id="436" r:id="rId105"/>
    <p:sldId id="437" r:id="rId106"/>
    <p:sldId id="438" r:id="rId107"/>
    <p:sldId id="439" r:id="rId108"/>
    <p:sldId id="440" r:id="rId109"/>
    <p:sldId id="441" r:id="rId110"/>
    <p:sldId id="442" r:id="rId111"/>
    <p:sldId id="443" r:id="rId112"/>
    <p:sldId id="444" r:id="rId113"/>
    <p:sldId id="379" r:id="rId114"/>
    <p:sldId id="380" r:id="rId115"/>
    <p:sldId id="382" r:id="rId116"/>
    <p:sldId id="366" r:id="rId117"/>
    <p:sldId id="381" r:id="rId118"/>
    <p:sldId id="384" r:id="rId119"/>
    <p:sldId id="445" r:id="rId120"/>
    <p:sldId id="385" r:id="rId121"/>
    <p:sldId id="386" r:id="rId122"/>
    <p:sldId id="293" r:id="rId123"/>
    <p:sldId id="294" r:id="rId124"/>
    <p:sldId id="295" r:id="rId125"/>
    <p:sldId id="298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1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5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/>
    <p:restoredTop sz="93854"/>
  </p:normalViewPr>
  <p:slideViewPr>
    <p:cSldViewPr snapToGrid="0" snapToObjects="1">
      <p:cViewPr>
        <p:scale>
          <a:sx n="100" d="100"/>
          <a:sy n="100" d="100"/>
        </p:scale>
        <p:origin x="9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05164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32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5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2610320"/>
            <a:ext cx="37045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= 2^16 byte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2730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(= </a:t>
            </a:r>
            <a:r>
              <a:rPr lang="en-US" b="1" i="1" dirty="0" smtClean="0"/>
              <a:t>2d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(2*2730)</a:t>
            </a:r>
            <a:r>
              <a:rPr lang="en-US" baseline="30000" dirty="0" smtClean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1825625"/>
            <a:ext cx="370454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maximum number of pointers to child nodes per node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exact search: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+ 1</a:t>
                </a:r>
                <a:endParaRPr lang="en-US" sz="3200" dirty="0" smtClean="0"/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searching a range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R</a:t>
                </a:r>
                <a:r>
                  <a:rPr lang="en-US" dirty="0" smtClean="0"/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R</a:t>
                </a:r>
                <a:endParaRPr lang="en-US" sz="320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932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32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39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There was a bug on one sub problem of the midterm </a:t>
            </a:r>
            <a:endParaRPr lang="en-US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Precedence order for NOT (see Piazza!)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We gave everyone 5 bonus points: </a:t>
            </a:r>
            <a:r>
              <a:rPr lang="en-US" i="1" dirty="0" smtClean="0">
                <a:latin typeface="+mj-lt"/>
              </a:rPr>
              <a:t>this disadvantages no one!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cookies!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PS #3 &amp; Project 3 out soon! The last of each! </a:t>
            </a:r>
            <a:r>
              <a:rPr lang="en-US" dirty="0" smtClean="0">
                <a:latin typeface="+mj-lt"/>
                <a:sym typeface="Wingdings"/>
              </a:rPr>
              <a:t>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We want to give you time for Project 3 (it’s more learn by doing)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And we want to grade PS#3 to give feedback (exam material)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1800" dirty="0"/>
              <a:t>I’m worried you won’t have enough time for relational algebra, which I consider important… so we built some new materials for it (next topic</a:t>
            </a:r>
            <a:r>
              <a:rPr lang="en-US" sz="1800" dirty="0" smtClean="0"/>
              <a:t>).</a:t>
            </a:r>
            <a:endParaRPr lang="en-US" dirty="0" smtClean="0">
              <a:latin typeface="+mj-lt"/>
              <a:sym typeface="Wingdings"/>
            </a:endParaRPr>
          </a:p>
          <a:p>
            <a:pPr marL="1428750" lvl="2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1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takes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(S)) </a:t>
            </a:r>
            <a:r>
              <a:rPr lang="en-US" dirty="0" smtClean="0"/>
              <a:t>reads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&gt; </a:t>
            </a:r>
            <a:r>
              <a:rPr lang="en-US" dirty="0"/>
              <a:t>P(R)*P(S)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b="0" i="1" dirty="0" smtClean="0">
                        <a:latin typeface="Cambria Math" charset="0"/>
                      </a:rPr>
                      <m:t>~ 6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i="1" dirty="0" smtClean="0">
                    <a:latin typeface="+mj-lt"/>
                  </a:rPr>
                  <a:t>Note: this is using repacking, where we estimate that we can create initial runs of length ~2B</a:t>
                </a:r>
                <a:endParaRPr lang="en-US" sz="2400" i="1" dirty="0" smtClean="0">
                  <a:latin typeface="+mj-lt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have 100 buffer pages, P(R) </a:t>
            </a:r>
            <a:r>
              <a:rPr lang="en-US" dirty="0"/>
              <a:t>=</a:t>
            </a:r>
            <a:r>
              <a:rPr lang="en-US" dirty="0" smtClean="0"/>
              <a:t> 1000 pages and P(S) = 500 pages: </a:t>
            </a:r>
          </a:p>
          <a:p>
            <a:pPr lvl="1"/>
            <a:r>
              <a:rPr lang="en-US" dirty="0" smtClean="0"/>
              <a:t>Sort both in two passes: 2 * 2 * 1000 + 2 * 2 * 500 = </a:t>
            </a:r>
            <a:r>
              <a:rPr lang="en-US" b="1" dirty="0" smtClean="0"/>
              <a:t>6000 IOs</a:t>
            </a:r>
          </a:p>
          <a:p>
            <a:pPr lvl="1"/>
            <a:r>
              <a:rPr lang="en-US" dirty="0" smtClean="0"/>
              <a:t>Merge phase 1000 + 500 = 1500 IOs</a:t>
            </a:r>
            <a:endParaRPr lang="en-US" dirty="0"/>
          </a:p>
          <a:p>
            <a:pPr lvl="1"/>
            <a:r>
              <a:rPr lang="en-US" b="1" u="sng" dirty="0" smtClean="0"/>
              <a:t>= 7500 IOs + OUT</a:t>
            </a:r>
          </a:p>
          <a:p>
            <a:pPr marL="0" indent="0">
              <a:buNone/>
            </a:pPr>
            <a:r>
              <a:rPr lang="en-US" dirty="0" smtClean="0"/>
              <a:t>What is BNLJ?</a:t>
            </a:r>
          </a:p>
          <a:p>
            <a:pPr lvl="1"/>
            <a:r>
              <a:rPr lang="en-US" dirty="0" smtClean="0"/>
              <a:t> 500 + 1000*500/99 = </a:t>
            </a:r>
            <a:r>
              <a:rPr lang="en-US" b="1" u="sng" dirty="0" smtClean="0"/>
              <a:t>5550 IOs + OUT</a:t>
            </a:r>
          </a:p>
          <a:p>
            <a:r>
              <a:rPr lang="en-US" dirty="0" smtClean="0"/>
              <a:t>But, if we have 35 buffer pages?</a:t>
            </a:r>
          </a:p>
          <a:p>
            <a:pPr lvl="1"/>
            <a:r>
              <a:rPr lang="en-US" dirty="0" smtClean="0"/>
              <a:t>Sort Merge has same behavior (still 2 passes)</a:t>
            </a:r>
          </a:p>
          <a:p>
            <a:pPr lvl="1"/>
            <a:r>
              <a:rPr lang="en-US" dirty="0" smtClean="0"/>
              <a:t>BNLJ? ~ </a:t>
            </a:r>
            <a:r>
              <a:rPr lang="en-US" b="1" i="1" u="sng" dirty="0" smtClean="0"/>
              <a:t>15,000 IOs + OUT!</a:t>
            </a:r>
            <a:endParaRPr lang="en-US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&lt;= </a:t>
                </a:r>
                <a:r>
                  <a:rPr lang="en-US" b="1" dirty="0" smtClean="0"/>
                  <a:t>2B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assuming repacking lets us create initial runs of ~2B-</a:t>
                </a:r>
                <a:r>
                  <a:rPr lang="en-US" dirty="0" smtClean="0"/>
                  <a:t> </a:t>
                </a:r>
                <a:r>
                  <a:rPr lang="en-US" dirty="0" smtClean="0"/>
                  <a:t>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3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Activity-15.ipynb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maps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3178</TotalTime>
  <Words>8918</Words>
  <Application>Microsoft Macintosh PowerPoint</Application>
  <PresentationFormat>Widescreen</PresentationFormat>
  <Paragraphs>2089</Paragraphs>
  <Slides>125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3" baseType="lpstr">
      <vt:lpstr>Book Antiqua</vt:lpstr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Announcements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Activity-15.ipynb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240</cp:revision>
  <dcterms:created xsi:type="dcterms:W3CDTF">2015-11-03T01:03:22Z</dcterms:created>
  <dcterms:modified xsi:type="dcterms:W3CDTF">2015-11-17T06:16:53Z</dcterms:modified>
</cp:coreProperties>
</file>